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546" r:id="rId2"/>
    <p:sldId id="316" r:id="rId3"/>
    <p:sldId id="428" r:id="rId4"/>
    <p:sldId id="395" r:id="rId5"/>
    <p:sldId id="516" r:id="rId6"/>
    <p:sldId id="517" r:id="rId7"/>
    <p:sldId id="518" r:id="rId8"/>
    <p:sldId id="526" r:id="rId9"/>
    <p:sldId id="520" r:id="rId10"/>
    <p:sldId id="521" r:id="rId11"/>
    <p:sldId id="527" r:id="rId12"/>
    <p:sldId id="528" r:id="rId13"/>
    <p:sldId id="529" r:id="rId14"/>
    <p:sldId id="530" r:id="rId15"/>
    <p:sldId id="531" r:id="rId16"/>
    <p:sldId id="532" r:id="rId17"/>
    <p:sldId id="533" r:id="rId18"/>
    <p:sldId id="535" r:id="rId19"/>
    <p:sldId id="536" r:id="rId20"/>
    <p:sldId id="539" r:id="rId21"/>
    <p:sldId id="540" r:id="rId22"/>
    <p:sldId id="541" r:id="rId23"/>
    <p:sldId id="542" r:id="rId24"/>
    <p:sldId id="453" r:id="rId25"/>
    <p:sldId id="455" r:id="rId26"/>
    <p:sldId id="456" r:id="rId27"/>
    <p:sldId id="402" r:id="rId28"/>
    <p:sldId id="458" r:id="rId29"/>
    <p:sldId id="406" r:id="rId30"/>
    <p:sldId id="405" r:id="rId31"/>
    <p:sldId id="459" r:id="rId32"/>
    <p:sldId id="457" r:id="rId33"/>
    <p:sldId id="407" r:id="rId34"/>
    <p:sldId id="470" r:id="rId35"/>
    <p:sldId id="436" r:id="rId36"/>
    <p:sldId id="437" r:id="rId37"/>
    <p:sldId id="443" r:id="rId38"/>
    <p:sldId id="478" r:id="rId39"/>
    <p:sldId id="479" r:id="rId40"/>
    <p:sldId id="481" r:id="rId41"/>
    <p:sldId id="543" r:id="rId42"/>
    <p:sldId id="544" r:id="rId43"/>
    <p:sldId id="545" r:id="rId44"/>
    <p:sldId id="38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2167" autoAdjust="0"/>
  </p:normalViewPr>
  <p:slideViewPr>
    <p:cSldViewPr>
      <p:cViewPr>
        <p:scale>
          <a:sx n="100" d="100"/>
          <a:sy n="100" d="100"/>
        </p:scale>
        <p:origin x="-19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7B9D-BB77-4FE5-A9F5-0999D36B7C0C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0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0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Greek 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39140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 taught at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Louisiana State University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Spring 2013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Albert Watanabe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15: Middle Voice (secondary tenses)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120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Recall that some verbs add a marker (often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to the stem that says the verb is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verb always uses the same marker in the middle voice that is uses in the active: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l-GR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νυ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“show” (in the present) </a:t>
            </a: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“loosen” (no marker used in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present)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λαμβ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“take” (in the present) </a:t>
            </a: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59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secondary tenses, however, a Greek verb adds an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the beginning of the stem.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used to be a separate word (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which meant that the verb was in the past, and gradually it became a prefix to the verb stem: </a:t>
            </a:r>
          </a:p>
          <a:p>
            <a:pPr lvl="1">
              <a:defRPr/>
            </a:pP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νυ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“show” (in the imperfect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“loosen” (in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imperfect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λαμβαν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“take” (in the imperfect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75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δεικνύ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μην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δεικνύ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μεθα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Middle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δείκνυμι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(GPH p. 157)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360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μην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-λύ</a:t>
            </a:r>
            <a:r>
              <a:rPr lang="el-GR" sz="24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</a:t>
            </a:r>
            <a:endParaRPr lang="el-GR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μεθα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85583" y="60579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Middle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λύω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(GPH p. 70)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16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μβαν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μην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-λαμβάν</a:t>
            </a:r>
            <a:r>
              <a:rPr lang="el-GR" sz="20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λαμβάν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λαμβάν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λαμβαν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μεθα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λαμβάν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λαμβάν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85583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Middle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λαμβάνω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903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2: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8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Verbs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τίθημι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put, make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ἵστημι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stand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ἵημι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throw </a:t>
            </a: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35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διδ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ό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μην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δίδ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δίδ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endParaRPr lang="el-GR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διδ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ό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μεθα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δίδ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δίδ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Middle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δίδωμι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(GPH p. 1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805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τιθ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έ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μην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τίθ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τίθ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endParaRPr lang="el-GR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τιθ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έ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μεθα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τίθ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τίθ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τίθημι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(GPH p. 1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46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628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ἱστ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ά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μην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ἵστ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ἵστ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endParaRPr lang="el-GR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verb has a long vowel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but it does not affect the way it the vowel is written (since long and short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written the same).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ἱστ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ά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μεθα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ἵστ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ἵστ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ἵστημι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(GPH p. 1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58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ἱ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έ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μην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endParaRPr lang="el-GR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verb has a long vowel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but it does not affect the way it the vowel is written (since long and short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written the same).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ἱ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έ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μεθα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l-GR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ἵημι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909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class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(someday, Month ##, 2013)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AGE Unit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15: The Middle Voice (Secondary Tenses)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 introduced the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 voice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Unit 11 introduced the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tense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secondary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 added another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secondary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presents the indicative and infinitive endings of the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voice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secondary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tenses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342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7: Contract Verbs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rules of vowel contraction operate in verbs when the stem ends in one of the vowels </a:t>
            </a:r>
            <a:r>
              <a:rPr lang="el-GR" sz="2400" b="1" dirty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these cases, this final vowel of the stem contracts with the thematic vowel of “-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verbs.”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following slides give examples of contract verbs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middle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These follow the regular rules of vowel contraction. </a:t>
            </a:r>
          </a:p>
          <a:p>
            <a:pPr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-αἱρέ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ομην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ᾑρ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ούμην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-αἱρέ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εσο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ᾑρ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-αἱρέ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ετο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ᾑρ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εῖτο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l-GR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verb has a long vowel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-αἱρε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όμεθα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ᾑρ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ούμεθα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-αἱρέ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εσθε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ᾑρ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εῖσθε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-αἱρέ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οντο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ᾕ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οῦντο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Middle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αἱρέω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5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-ερωτα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όμην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ἠρωτ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ώμην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-ερωτά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εσο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ἠρωτ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-ερωτά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ἠρωτ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ᾶτο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l-GR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verb has a long vowel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-ερωτα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όμεθα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) </a:t>
            </a:r>
            <a:r>
              <a:rPr lang="el-GR" sz="22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ἠρωτ</a:t>
            </a:r>
            <a:r>
              <a:rPr lang="el-GR" sz="2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ώμεθα</a:t>
            </a:r>
            <a:r>
              <a:rPr lang="el-GR" sz="22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2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2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-ερωτά</a:t>
            </a:r>
            <a:r>
              <a:rPr lang="el-GR" sz="2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εσθε</a:t>
            </a:r>
            <a:r>
              <a:rPr lang="en-US" sz="22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sz="22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ἠρωτ</a:t>
            </a:r>
            <a:r>
              <a:rPr lang="el-GR" sz="2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ᾶσθε</a:t>
            </a:r>
            <a:r>
              <a:rPr lang="el-GR" sz="22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2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2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2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-ερωτά</a:t>
            </a:r>
            <a:r>
              <a:rPr lang="el-GR" sz="2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οντο</a:t>
            </a:r>
            <a:r>
              <a:rPr lang="en-US" sz="22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sz="22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ἠρωτ</a:t>
            </a:r>
            <a:r>
              <a:rPr lang="el-GR" sz="2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ῶντο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Middle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ἐρωτάω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36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2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2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δηλο</a:t>
            </a:r>
            <a:r>
              <a:rPr lang="el-GR" sz="2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όμην</a:t>
            </a:r>
            <a:r>
              <a:rPr lang="en-US" sz="22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sz="2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</a:t>
            </a:r>
            <a:r>
              <a:rPr lang="el-GR" sz="22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</a:t>
            </a:r>
            <a:r>
              <a:rPr lang="el-GR" sz="2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ούμην</a:t>
            </a:r>
            <a:r>
              <a:rPr lang="el-GR" sz="22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2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δηλό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εσο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δηλό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ετο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οῦτο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δηλο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όμεθα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ούμεθα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2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δηλό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εσθε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οῦσθε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δηλό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οντο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οῦντο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Middle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δηλό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GPH p.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28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 tense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Greek verbs: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form, both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secondary tenses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so </a:t>
            </a:r>
          </a:p>
          <a:p>
            <a:pPr lvl="2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20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-) precedes the stem in the indicative mood, and  </a:t>
            </a:r>
          </a:p>
          <a:p>
            <a:pPr lvl="2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hey use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secondary endings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however, is almost always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 the two tenses. Therefore, it is essential to identify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correctly in order to know the tense of the verb and what action the verb conveys. </a:t>
            </a:r>
            <a:endParaRPr lang="en-US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18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verb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verb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stems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tenses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are almost always different.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tense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always have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exactly the same stem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they do in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stem of a verb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tense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 be different in one of two ways:  </a:t>
            </a:r>
          </a:p>
          <a:p>
            <a:pPr lvl="2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 verb adds the aorist marker 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to the stem (known as the “1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aorist” or “weak aorist”) </a:t>
            </a:r>
          </a:p>
          <a:p>
            <a:pPr marL="914400" lvl="2" indent="0"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 </a:t>
            </a:r>
          </a:p>
          <a:p>
            <a:pPr lvl="2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 verb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uses just the stem of the verb itself with no specific marker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(known as the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aorist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or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“strong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aorist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”).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0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“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aorist” or “weak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aorist” adds the aorist marker</a:t>
            </a:r>
          </a:p>
          <a:p>
            <a:pPr marL="57150" indent="0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to the stem of the verb: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Recall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secondary endings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 voice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7300" lvl="3" indent="0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μην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I (1</a:t>
            </a:r>
            <a:r>
              <a:rPr 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μεθα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we (1</a:t>
            </a:r>
            <a:r>
              <a:rPr 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1257300" lvl="3" indent="0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you (2</a:t>
            </a:r>
            <a:r>
              <a:rPr 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y’all (2</a:t>
            </a:r>
            <a:r>
              <a:rPr 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1257300" lvl="3" indent="0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(s)he, it (3</a:t>
            </a:r>
            <a:r>
              <a:rPr 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</a:t>
            </a:r>
            <a:r>
              <a:rPr lang="el-G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they (3</a:t>
            </a:r>
            <a:r>
              <a:rPr lang="en-US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400050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aorist marker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precedes the above endings.  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0">
              <a:buNone/>
              <a:defRPr/>
            </a:pP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02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342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that, to begin building a Greek verb, start with the “stem.”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stem tells what action the verb describes: </a:t>
            </a: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 algn="ctr">
              <a:buNone/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lvl="1" algn="ctr">
              <a:buNone/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loosen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destroy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60843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secondary tenses, a Greek verb adds an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the beginning of the stem.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used to be a separate word (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which meant that the verb was in the past, and gradually it became a prefix to the verb stem: </a:t>
            </a:r>
          </a:p>
          <a:p>
            <a:pPr lvl="1">
              <a:defRPr/>
            </a:pP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loosen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(secondary indicative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(secondary indicative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049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σά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μην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σω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σά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μεθα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85583" y="60579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 Indicative Middle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λύω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(GPH p. 7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607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Master List of Endings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Posted in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Moodle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a “Master List of Greek Verb Endings” where you can see the overall scheme of verb endings. Here you can see the three sets each of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endings 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secondary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endings.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the second sheet (= back side) are the other moods, of which you have already learned the infinitive. </a:t>
            </a: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2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δειξά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μην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δείκ-</a:t>
            </a:r>
            <a:r>
              <a:rPr lang="el-GR" sz="24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σα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δείξ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δείξα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δειξά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μεθα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δείξα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δείξα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 Indicative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δείκνυμι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ξ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9087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Conjugating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Unit 7, you learned that Greek has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two conjugations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Both types of verbs form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weak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same way (augment + stem +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-, etc.). Notice that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drop their thematic vowel in this process. 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verbs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strong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marL="400050" lvl="2" indent="0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retain their thematic vowel </a:t>
            </a:r>
          </a:p>
          <a:p>
            <a:pPr marL="400050" lvl="2" indent="0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add endings directly to their stem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8321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342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aorist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or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strong aorist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just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the verb itself with no specific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marker.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that, to begin building a Greek verb, start with the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.”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tells what action the verb describes: </a:t>
            </a:r>
          </a:p>
          <a:p>
            <a:pPr lvl="1" algn="ctr">
              <a:buNone/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λαβ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secondary tenses, however, a Greek verb adds an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the beginning of the stem. </a:t>
            </a:r>
          </a:p>
          <a:p>
            <a:pPr marL="457200" lvl="1" indent="0" algn="ctr">
              <a:buNone/>
              <a:defRPr/>
            </a:pP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λαβ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(secondary indicative)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8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λαβ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ό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μην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λάβ</a:t>
            </a:r>
            <a:r>
              <a:rPr lang="el-GR" sz="24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λάβ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λάβ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λαβ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ό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μεθα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λάβ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λάβ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85583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 Indicative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λαμβάνω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014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2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8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verbs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δω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δώ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δω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</a:t>
            </a: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ἥ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η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ἥ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ἧ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throw </a:t>
            </a: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θη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θη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θή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ἔ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θη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put, make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9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δό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μην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</a:t>
            </a:r>
            <a:endParaRPr lang="el-GR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endParaRPr lang="el-GR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δό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μεθα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 Indicative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δίδωμι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(GPH p. 1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776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θέ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μην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θε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</a:t>
            </a:r>
            <a:endParaRPr lang="el-GR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endParaRPr lang="el-GR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θέ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μεθα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 Indicative Middle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τίθημι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(GPH p. 1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51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776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μην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</a:t>
            </a:r>
            <a:endParaRPr lang="el-GR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endParaRPr lang="el-GR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l-GR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μεθα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l-GR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 Indicative Middle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ἵημι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377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aorist tense of Greek verbs: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Recall that, like the present tense,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occurs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mood.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secondary tenses always means that the action actually took place in the past. Consequently, only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indicative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mood uses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since it is the only mood that specifies actual historical action.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Therefore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 infinitive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has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σθαι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signals that a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 is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 is the same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both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secondary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tenses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65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verb by itself usually communicates FIVE pieces of information: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Person: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Number: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plural  </a:t>
            </a:r>
          </a:p>
          <a:p>
            <a:pPr lvl="1">
              <a:defRPr/>
            </a:pP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present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future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imperfect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indicative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Voice: active, 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 </a:t>
            </a:r>
          </a:p>
        </p:txBody>
      </p:sp>
    </p:spTree>
    <p:extLst>
      <p:ext uri="{BB962C8B-B14F-4D97-AF65-F5344CB8AC3E}">
        <p14:creationId xmlns:p14="http://schemas.microsoft.com/office/powerpoint/2010/main" val="246156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verb by itself usually communicates FIVE pieces of information: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Person: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Number: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plural  </a:t>
            </a:r>
          </a:p>
          <a:p>
            <a:pPr lvl="1">
              <a:defRPr/>
            </a:pP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present,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future,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aorist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Mood: indicative, infinitive </a:t>
            </a:r>
          </a:p>
          <a:p>
            <a:pPr lvl="1">
              <a:defRPr/>
            </a:pP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Voice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active, 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 </a:t>
            </a:r>
          </a:p>
        </p:txBody>
      </p:sp>
    </p:spTree>
    <p:extLst>
      <p:ext uri="{BB962C8B-B14F-4D97-AF65-F5344CB8AC3E}">
        <p14:creationId xmlns:p14="http://schemas.microsoft.com/office/powerpoint/2010/main" val="113773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34200" cy="4876800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aorist tense of Greek verbs: </a:t>
            </a:r>
          </a:p>
          <a:p>
            <a:pPr lvl="1"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sz="24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σα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σθαι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δείξα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σθαι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ξ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λαβ</a:t>
            </a:r>
            <a:r>
              <a:rPr lang="el-GR" sz="24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έ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σθαι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 </a:t>
            </a: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2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accent is fixed and unchanging on this form.</a:t>
            </a:r>
          </a:p>
          <a:p>
            <a:pPr lvl="1"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δό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σθαι</a:t>
            </a:r>
            <a:endParaRPr lang="el-GR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θέ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σθαι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ἕ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σθαι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lvl="1" indent="0"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Recall that, like the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mood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does not exist in 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tense. 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57200" lvl="1" indent="0">
              <a:buNone/>
              <a:defRPr/>
            </a:pPr>
            <a:endParaRPr lang="en-US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2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 Vocabulary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(deponent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</a:rPr>
              <a:t>ἰσθάνομ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</a:rPr>
              <a:t>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</a:rPr>
              <a:t> αἰσθ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ήσ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</a:rPr>
              <a:t>ομ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</a:rPr>
              <a:t>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ᾐσθόμην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perceive </a:t>
            </a:r>
          </a:p>
          <a:p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</a:rPr>
              <a:t>ἀφικνέομ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</a:rPr>
              <a:t>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</a:rPr>
              <a:t> ἀφ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ίξ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</a:rPr>
              <a:t>ομ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</a:rPr>
              <a:t>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</a:rPr>
              <a:t> ἀφικ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ό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</a:rPr>
              <a:t>μ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</a:rPr>
              <a:t>ην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come to, arrive at</a:t>
            </a:r>
          </a:p>
          <a:p>
            <a:pPr>
              <a:defRPr/>
            </a:pP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γίγνομ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γενήσομαι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ἐγενόμην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happen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become, be born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δέχομαι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δέξομαι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ἐδεξάμην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welcome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ἐργάζομαι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ἐργάσομαι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ἠργασάμην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work </a:t>
            </a:r>
            <a:endParaRPr lang="el-GR" sz="24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ἐρωτάω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ἐρήσομαι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ἠρόμην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ask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69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Classical Vocabulary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(deponent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ἡγέομαι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ἡγήσομαι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ἡγησάμην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lead, consider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κτάομαι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κτήσομαι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ἐκτησάμην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acquire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μάχομαι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μαχοῦμαι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ἡμαχεσάμην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fight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πυνθάνομαι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πεύσομαι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ἐπυθόμην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learn, hear,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inquire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σκέπτομαι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/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σκοπέω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σκέψομαι ἐσκεψάμην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look at, examine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χράομαι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χρήσομαι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 ἐχρησάμην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02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New Testament Vocabulary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(deponent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ἀπ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οκρί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νομαι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κρινοῦμαι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εκρινάμην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answer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reply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ἀρνέομαι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ἀρνήσομαι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ἀρνησάμην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deny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γίνομ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αι γενήσομαι ἐγενόμην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happen, become, be born 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</a:rPr>
              <a:t>παραγίνομαι</a:t>
            </a:r>
            <a:r>
              <a:rPr lang="el-GR" sz="2000" dirty="0" smtClean="0"/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come to, appear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δέχομαι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δέξομαι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ἐδεξάμην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welcome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καυχάομαι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καυχήσομαι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ἐκαυχησάμην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boast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</a:rPr>
              <a:t>προσεύχομαι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/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προσεύξομαι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προσηυξάμην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pray </a:t>
            </a: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3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Next class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(someday, Month ##, 2013)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Classical reading 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Biblical reading 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49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Conjugating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Recall that Greek has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two conjugations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 voice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these conjugations use somewhat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endings to designate person and number (and the infinitive mood).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 voice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both conjugations use exactly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endings to designate person and number (and the infinitive mood).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45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endings of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 Voice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as follows: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μην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I 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	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μεθα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we 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you 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	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y’all 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(s)he, it 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	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they 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signals that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in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Notice that 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 is the same </a:t>
            </a:r>
          </a:p>
          <a:p>
            <a:pPr marL="0" indent="0" algn="ct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both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secondary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tenses. 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2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fontScale="92500" lnSpcReduction="10000"/>
          </a:bodyPr>
          <a:lstStyle/>
          <a:p>
            <a:pPr>
              <a:buNone/>
              <a:defRPr/>
            </a:pP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3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-</a:t>
            </a:r>
            <a:r>
              <a:rPr lang="el-GR" sz="26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6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have a </a:t>
            </a:r>
            <a:r>
              <a:rPr lang="en-US" sz="2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thematic vowel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so the endings of the 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 Voice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appear as follows: </a:t>
            </a:r>
            <a:endParaRPr lang="el-GR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600" b="1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sz="26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μην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I (1</a:t>
            </a:r>
            <a:r>
              <a:rPr lang="en-US" sz="26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	-</a:t>
            </a:r>
            <a:r>
              <a:rPr lang="el-GR" sz="2600" b="1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sz="26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μεθα</a:t>
            </a:r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we (1</a:t>
            </a:r>
            <a:r>
              <a:rPr lang="en-US" sz="26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*-</a:t>
            </a:r>
            <a:r>
              <a:rPr lang="el-GR" sz="2600" b="1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6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6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(2</a:t>
            </a:r>
            <a:r>
              <a:rPr lang="en-US" sz="26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-</a:t>
            </a:r>
            <a:r>
              <a:rPr lang="el-GR" sz="2600" b="1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6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y’all (2</a:t>
            </a:r>
            <a:r>
              <a:rPr lang="en-US" sz="26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600" b="1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6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(s)he, it (3</a:t>
            </a:r>
            <a:r>
              <a:rPr lang="en-US" sz="26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-</a:t>
            </a:r>
            <a:r>
              <a:rPr lang="el-GR" sz="2600" b="1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sz="26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</a:t>
            </a:r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they (3</a:t>
            </a:r>
            <a:r>
              <a:rPr lang="en-US" sz="26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600" b="1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6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σθαι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signals that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 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in the </a:t>
            </a:r>
            <a:r>
              <a:rPr lang="en-US" sz="2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Notice that the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 is the same </a:t>
            </a:r>
          </a:p>
          <a:p>
            <a:pPr marL="0" indent="0" algn="ctr">
              <a:buNone/>
              <a:defRPr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both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secondary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tenses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>
              <a:buNone/>
              <a:defRPr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second person singular regularly appears in contracted form. </a:t>
            </a:r>
          </a:p>
        </p:txBody>
      </p:sp>
    </p:spTree>
    <p:extLst>
      <p:ext uri="{BB962C8B-B14F-4D97-AF65-F5344CB8AC3E}">
        <p14:creationId xmlns:p14="http://schemas.microsoft.com/office/powerpoint/2010/main" val="18890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have a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thematic vowel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so the endings of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 Voice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appear as follows: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μην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I 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	-</a:t>
            </a:r>
            <a:r>
              <a:rPr lang="el-GR" sz="2400" b="1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μεθα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we 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*-</a:t>
            </a:r>
            <a:r>
              <a:rPr lang="el-GR" sz="2400" b="1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-</a:t>
            </a:r>
            <a:r>
              <a:rPr lang="el-GR" sz="2400" b="1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σθε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y’all 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(s)he, it 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-</a:t>
            </a:r>
            <a:r>
              <a:rPr lang="el-GR" sz="2400" b="1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ντο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they 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b="1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signals that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in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  <a:defRPr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second person singular regularly appears in contracted form. </a:t>
            </a:r>
          </a:p>
        </p:txBody>
      </p:sp>
      <p:sp>
        <p:nvSpPr>
          <p:cNvPr id="4" name="L-Shape 5"/>
          <p:cNvSpPr/>
          <p:nvPr/>
        </p:nvSpPr>
        <p:spPr>
          <a:xfrm>
            <a:off x="838200" y="3886200"/>
            <a:ext cx="6715125" cy="866774"/>
          </a:xfrm>
          <a:custGeom>
            <a:avLst/>
            <a:gdLst>
              <a:gd name="connsiteX0" fmla="*/ 0 w 914400"/>
              <a:gd name="connsiteY0" fmla="*/ 0 h 914400"/>
              <a:gd name="connsiteX1" fmla="*/ 457200 w 914400"/>
              <a:gd name="connsiteY1" fmla="*/ 0 h 914400"/>
              <a:gd name="connsiteX2" fmla="*/ 457200 w 914400"/>
              <a:gd name="connsiteY2" fmla="*/ 457200 h 914400"/>
              <a:gd name="connsiteX3" fmla="*/ 914400 w 914400"/>
              <a:gd name="connsiteY3" fmla="*/ 457200 h 914400"/>
              <a:gd name="connsiteX4" fmla="*/ 914400 w 914400"/>
              <a:gd name="connsiteY4" fmla="*/ 914400 h 914400"/>
              <a:gd name="connsiteX5" fmla="*/ 0 w 914400"/>
              <a:gd name="connsiteY5" fmla="*/ 914400 h 914400"/>
              <a:gd name="connsiteX6" fmla="*/ 0 w 914400"/>
              <a:gd name="connsiteY6" fmla="*/ 0 h 914400"/>
              <a:gd name="connsiteX0" fmla="*/ 0 w 6543675"/>
              <a:gd name="connsiteY0" fmla="*/ 19050 h 933450"/>
              <a:gd name="connsiteX1" fmla="*/ 6543675 w 6543675"/>
              <a:gd name="connsiteY1" fmla="*/ 0 h 933450"/>
              <a:gd name="connsiteX2" fmla="*/ 457200 w 6543675"/>
              <a:gd name="connsiteY2" fmla="*/ 476250 h 933450"/>
              <a:gd name="connsiteX3" fmla="*/ 914400 w 6543675"/>
              <a:gd name="connsiteY3" fmla="*/ 476250 h 933450"/>
              <a:gd name="connsiteX4" fmla="*/ 914400 w 6543675"/>
              <a:gd name="connsiteY4" fmla="*/ 933450 h 933450"/>
              <a:gd name="connsiteX5" fmla="*/ 0 w 6543675"/>
              <a:gd name="connsiteY5" fmla="*/ 933450 h 933450"/>
              <a:gd name="connsiteX6" fmla="*/ 0 w 6543675"/>
              <a:gd name="connsiteY6" fmla="*/ 19050 h 933450"/>
              <a:gd name="connsiteX0" fmla="*/ 0 w 6543675"/>
              <a:gd name="connsiteY0" fmla="*/ 19050 h 933450"/>
              <a:gd name="connsiteX1" fmla="*/ 6543675 w 6543675"/>
              <a:gd name="connsiteY1" fmla="*/ 0 h 933450"/>
              <a:gd name="connsiteX2" fmla="*/ 6534150 w 6543675"/>
              <a:gd name="connsiteY2" fmla="*/ 457200 h 933450"/>
              <a:gd name="connsiteX3" fmla="*/ 914400 w 6543675"/>
              <a:gd name="connsiteY3" fmla="*/ 476250 h 933450"/>
              <a:gd name="connsiteX4" fmla="*/ 914400 w 6543675"/>
              <a:gd name="connsiteY4" fmla="*/ 933450 h 933450"/>
              <a:gd name="connsiteX5" fmla="*/ 0 w 6543675"/>
              <a:gd name="connsiteY5" fmla="*/ 933450 h 933450"/>
              <a:gd name="connsiteX6" fmla="*/ 0 w 6543675"/>
              <a:gd name="connsiteY6" fmla="*/ 19050 h 933450"/>
              <a:gd name="connsiteX0" fmla="*/ 0 w 6543675"/>
              <a:gd name="connsiteY0" fmla="*/ 19050 h 933450"/>
              <a:gd name="connsiteX1" fmla="*/ 6543675 w 6543675"/>
              <a:gd name="connsiteY1" fmla="*/ 0 h 933450"/>
              <a:gd name="connsiteX2" fmla="*/ 6534150 w 6543675"/>
              <a:gd name="connsiteY2" fmla="*/ 457200 h 933450"/>
              <a:gd name="connsiteX3" fmla="*/ 914400 w 6543675"/>
              <a:gd name="connsiteY3" fmla="*/ 476250 h 933450"/>
              <a:gd name="connsiteX4" fmla="*/ 914400 w 6543675"/>
              <a:gd name="connsiteY4" fmla="*/ 838200 h 933450"/>
              <a:gd name="connsiteX5" fmla="*/ 0 w 6543675"/>
              <a:gd name="connsiteY5" fmla="*/ 933450 h 933450"/>
              <a:gd name="connsiteX6" fmla="*/ 0 w 6543675"/>
              <a:gd name="connsiteY6" fmla="*/ 19050 h 933450"/>
              <a:gd name="connsiteX0" fmla="*/ 0 w 6543675"/>
              <a:gd name="connsiteY0" fmla="*/ 19050 h 838200"/>
              <a:gd name="connsiteX1" fmla="*/ 6543675 w 6543675"/>
              <a:gd name="connsiteY1" fmla="*/ 0 h 838200"/>
              <a:gd name="connsiteX2" fmla="*/ 6534150 w 6543675"/>
              <a:gd name="connsiteY2" fmla="*/ 457200 h 838200"/>
              <a:gd name="connsiteX3" fmla="*/ 914400 w 6543675"/>
              <a:gd name="connsiteY3" fmla="*/ 476250 h 838200"/>
              <a:gd name="connsiteX4" fmla="*/ 914400 w 6543675"/>
              <a:gd name="connsiteY4" fmla="*/ 838200 h 838200"/>
              <a:gd name="connsiteX5" fmla="*/ 0 w 6543675"/>
              <a:gd name="connsiteY5" fmla="*/ 781050 h 838200"/>
              <a:gd name="connsiteX6" fmla="*/ 0 w 6543675"/>
              <a:gd name="connsiteY6" fmla="*/ 19050 h 838200"/>
              <a:gd name="connsiteX0" fmla="*/ 0 w 6543675"/>
              <a:gd name="connsiteY0" fmla="*/ 19050 h 790575"/>
              <a:gd name="connsiteX1" fmla="*/ 6543675 w 6543675"/>
              <a:gd name="connsiteY1" fmla="*/ 0 h 790575"/>
              <a:gd name="connsiteX2" fmla="*/ 6534150 w 6543675"/>
              <a:gd name="connsiteY2" fmla="*/ 457200 h 790575"/>
              <a:gd name="connsiteX3" fmla="*/ 914400 w 6543675"/>
              <a:gd name="connsiteY3" fmla="*/ 476250 h 790575"/>
              <a:gd name="connsiteX4" fmla="*/ 904875 w 6543675"/>
              <a:gd name="connsiteY4" fmla="*/ 790575 h 790575"/>
              <a:gd name="connsiteX5" fmla="*/ 0 w 6543675"/>
              <a:gd name="connsiteY5" fmla="*/ 781050 h 790575"/>
              <a:gd name="connsiteX6" fmla="*/ 0 w 6543675"/>
              <a:gd name="connsiteY6" fmla="*/ 19050 h 790575"/>
              <a:gd name="connsiteX0" fmla="*/ 0 w 6543675"/>
              <a:gd name="connsiteY0" fmla="*/ 19050 h 809625"/>
              <a:gd name="connsiteX1" fmla="*/ 6543675 w 6543675"/>
              <a:gd name="connsiteY1" fmla="*/ 0 h 809625"/>
              <a:gd name="connsiteX2" fmla="*/ 6534150 w 6543675"/>
              <a:gd name="connsiteY2" fmla="*/ 457200 h 809625"/>
              <a:gd name="connsiteX3" fmla="*/ 914400 w 6543675"/>
              <a:gd name="connsiteY3" fmla="*/ 476250 h 809625"/>
              <a:gd name="connsiteX4" fmla="*/ 2552700 w 6543675"/>
              <a:gd name="connsiteY4" fmla="*/ 809625 h 809625"/>
              <a:gd name="connsiteX5" fmla="*/ 0 w 6543675"/>
              <a:gd name="connsiteY5" fmla="*/ 781050 h 809625"/>
              <a:gd name="connsiteX6" fmla="*/ 0 w 6543675"/>
              <a:gd name="connsiteY6" fmla="*/ 19050 h 809625"/>
              <a:gd name="connsiteX0" fmla="*/ 0 w 6543675"/>
              <a:gd name="connsiteY0" fmla="*/ 19050 h 809625"/>
              <a:gd name="connsiteX1" fmla="*/ 6543675 w 6543675"/>
              <a:gd name="connsiteY1" fmla="*/ 0 h 809625"/>
              <a:gd name="connsiteX2" fmla="*/ 6534150 w 6543675"/>
              <a:gd name="connsiteY2" fmla="*/ 457200 h 809625"/>
              <a:gd name="connsiteX3" fmla="*/ 2543175 w 6543675"/>
              <a:gd name="connsiteY3" fmla="*/ 485775 h 809625"/>
              <a:gd name="connsiteX4" fmla="*/ 2552700 w 6543675"/>
              <a:gd name="connsiteY4" fmla="*/ 809625 h 809625"/>
              <a:gd name="connsiteX5" fmla="*/ 0 w 6543675"/>
              <a:gd name="connsiteY5" fmla="*/ 781050 h 809625"/>
              <a:gd name="connsiteX6" fmla="*/ 0 w 6543675"/>
              <a:gd name="connsiteY6" fmla="*/ 19050 h 809625"/>
              <a:gd name="connsiteX0" fmla="*/ 0 w 6543675"/>
              <a:gd name="connsiteY0" fmla="*/ 19050 h 809625"/>
              <a:gd name="connsiteX1" fmla="*/ 6543675 w 6543675"/>
              <a:gd name="connsiteY1" fmla="*/ 0 h 809625"/>
              <a:gd name="connsiteX2" fmla="*/ 6534150 w 6543675"/>
              <a:gd name="connsiteY2" fmla="*/ 457200 h 809625"/>
              <a:gd name="connsiteX3" fmla="*/ 2543175 w 6543675"/>
              <a:gd name="connsiteY3" fmla="*/ 457200 h 809625"/>
              <a:gd name="connsiteX4" fmla="*/ 2552700 w 6543675"/>
              <a:gd name="connsiteY4" fmla="*/ 809625 h 809625"/>
              <a:gd name="connsiteX5" fmla="*/ 0 w 6543675"/>
              <a:gd name="connsiteY5" fmla="*/ 781050 h 809625"/>
              <a:gd name="connsiteX6" fmla="*/ 0 w 6543675"/>
              <a:gd name="connsiteY6" fmla="*/ 19050 h 809625"/>
              <a:gd name="connsiteX0" fmla="*/ 0 w 6543675"/>
              <a:gd name="connsiteY0" fmla="*/ 19050 h 809625"/>
              <a:gd name="connsiteX1" fmla="*/ 6543675 w 6543675"/>
              <a:gd name="connsiteY1" fmla="*/ 0 h 809625"/>
              <a:gd name="connsiteX2" fmla="*/ 6534150 w 6543675"/>
              <a:gd name="connsiteY2" fmla="*/ 438150 h 809625"/>
              <a:gd name="connsiteX3" fmla="*/ 2543175 w 6543675"/>
              <a:gd name="connsiteY3" fmla="*/ 457200 h 809625"/>
              <a:gd name="connsiteX4" fmla="*/ 2552700 w 6543675"/>
              <a:gd name="connsiteY4" fmla="*/ 809625 h 809625"/>
              <a:gd name="connsiteX5" fmla="*/ 0 w 6543675"/>
              <a:gd name="connsiteY5" fmla="*/ 781050 h 809625"/>
              <a:gd name="connsiteX6" fmla="*/ 0 w 6543675"/>
              <a:gd name="connsiteY6" fmla="*/ 19050 h 809625"/>
              <a:gd name="connsiteX0" fmla="*/ 0 w 6543675"/>
              <a:gd name="connsiteY0" fmla="*/ 19050 h 819150"/>
              <a:gd name="connsiteX1" fmla="*/ 6543675 w 6543675"/>
              <a:gd name="connsiteY1" fmla="*/ 0 h 819150"/>
              <a:gd name="connsiteX2" fmla="*/ 6534150 w 6543675"/>
              <a:gd name="connsiteY2" fmla="*/ 438150 h 819150"/>
              <a:gd name="connsiteX3" fmla="*/ 2543175 w 6543675"/>
              <a:gd name="connsiteY3" fmla="*/ 457200 h 819150"/>
              <a:gd name="connsiteX4" fmla="*/ 2552700 w 6543675"/>
              <a:gd name="connsiteY4" fmla="*/ 809625 h 819150"/>
              <a:gd name="connsiteX5" fmla="*/ 0 w 6543675"/>
              <a:gd name="connsiteY5" fmla="*/ 819150 h 819150"/>
              <a:gd name="connsiteX6" fmla="*/ 0 w 6543675"/>
              <a:gd name="connsiteY6" fmla="*/ 19050 h 819150"/>
              <a:gd name="connsiteX0" fmla="*/ 9525 w 6553200"/>
              <a:gd name="connsiteY0" fmla="*/ 19050 h 809625"/>
              <a:gd name="connsiteX1" fmla="*/ 6553200 w 6553200"/>
              <a:gd name="connsiteY1" fmla="*/ 0 h 809625"/>
              <a:gd name="connsiteX2" fmla="*/ 6543675 w 6553200"/>
              <a:gd name="connsiteY2" fmla="*/ 438150 h 809625"/>
              <a:gd name="connsiteX3" fmla="*/ 2552700 w 6553200"/>
              <a:gd name="connsiteY3" fmla="*/ 457200 h 809625"/>
              <a:gd name="connsiteX4" fmla="*/ 2562225 w 6553200"/>
              <a:gd name="connsiteY4" fmla="*/ 809625 h 809625"/>
              <a:gd name="connsiteX5" fmla="*/ 0 w 6553200"/>
              <a:gd name="connsiteY5" fmla="*/ 809625 h 809625"/>
              <a:gd name="connsiteX6" fmla="*/ 9525 w 6553200"/>
              <a:gd name="connsiteY6" fmla="*/ 19050 h 809625"/>
              <a:gd name="connsiteX0" fmla="*/ 9525 w 6553200"/>
              <a:gd name="connsiteY0" fmla="*/ 0 h 819150"/>
              <a:gd name="connsiteX1" fmla="*/ 6553200 w 6553200"/>
              <a:gd name="connsiteY1" fmla="*/ 9525 h 819150"/>
              <a:gd name="connsiteX2" fmla="*/ 6543675 w 6553200"/>
              <a:gd name="connsiteY2" fmla="*/ 447675 h 819150"/>
              <a:gd name="connsiteX3" fmla="*/ 2552700 w 6553200"/>
              <a:gd name="connsiteY3" fmla="*/ 466725 h 819150"/>
              <a:gd name="connsiteX4" fmla="*/ 2562225 w 6553200"/>
              <a:gd name="connsiteY4" fmla="*/ 819150 h 819150"/>
              <a:gd name="connsiteX5" fmla="*/ 0 w 6553200"/>
              <a:gd name="connsiteY5" fmla="*/ 819150 h 819150"/>
              <a:gd name="connsiteX6" fmla="*/ 9525 w 6553200"/>
              <a:gd name="connsiteY6" fmla="*/ 0 h 819150"/>
              <a:gd name="connsiteX0" fmla="*/ 9525 w 6647491"/>
              <a:gd name="connsiteY0" fmla="*/ 0 h 819150"/>
              <a:gd name="connsiteX1" fmla="*/ 6647491 w 6647491"/>
              <a:gd name="connsiteY1" fmla="*/ 9525 h 819150"/>
              <a:gd name="connsiteX2" fmla="*/ 6543675 w 6647491"/>
              <a:gd name="connsiteY2" fmla="*/ 447675 h 819150"/>
              <a:gd name="connsiteX3" fmla="*/ 2552700 w 6647491"/>
              <a:gd name="connsiteY3" fmla="*/ 466725 h 819150"/>
              <a:gd name="connsiteX4" fmla="*/ 2562225 w 6647491"/>
              <a:gd name="connsiteY4" fmla="*/ 819150 h 819150"/>
              <a:gd name="connsiteX5" fmla="*/ 0 w 6647491"/>
              <a:gd name="connsiteY5" fmla="*/ 819150 h 819150"/>
              <a:gd name="connsiteX6" fmla="*/ 9525 w 6647491"/>
              <a:gd name="connsiteY6" fmla="*/ 0 h 819150"/>
              <a:gd name="connsiteX0" fmla="*/ 9525 w 6647491"/>
              <a:gd name="connsiteY0" fmla="*/ 0 h 819150"/>
              <a:gd name="connsiteX1" fmla="*/ 6647491 w 6647491"/>
              <a:gd name="connsiteY1" fmla="*/ 9525 h 819150"/>
              <a:gd name="connsiteX2" fmla="*/ 6647395 w 6647491"/>
              <a:gd name="connsiteY2" fmla="*/ 428625 h 819150"/>
              <a:gd name="connsiteX3" fmla="*/ 2552700 w 6647491"/>
              <a:gd name="connsiteY3" fmla="*/ 466725 h 819150"/>
              <a:gd name="connsiteX4" fmla="*/ 2562225 w 6647491"/>
              <a:gd name="connsiteY4" fmla="*/ 819150 h 819150"/>
              <a:gd name="connsiteX5" fmla="*/ 0 w 6647491"/>
              <a:gd name="connsiteY5" fmla="*/ 819150 h 819150"/>
              <a:gd name="connsiteX6" fmla="*/ 9525 w 6647491"/>
              <a:gd name="connsiteY6" fmla="*/ 0 h 819150"/>
              <a:gd name="connsiteX0" fmla="*/ 9525 w 6647491"/>
              <a:gd name="connsiteY0" fmla="*/ 0 h 819150"/>
              <a:gd name="connsiteX1" fmla="*/ 6647491 w 6647491"/>
              <a:gd name="connsiteY1" fmla="*/ 9525 h 819150"/>
              <a:gd name="connsiteX2" fmla="*/ 6647395 w 6647491"/>
              <a:gd name="connsiteY2" fmla="*/ 428625 h 819150"/>
              <a:gd name="connsiteX3" fmla="*/ 2675278 w 6647491"/>
              <a:gd name="connsiteY3" fmla="*/ 448722 h 819150"/>
              <a:gd name="connsiteX4" fmla="*/ 2562225 w 6647491"/>
              <a:gd name="connsiteY4" fmla="*/ 819150 h 819150"/>
              <a:gd name="connsiteX5" fmla="*/ 0 w 6647491"/>
              <a:gd name="connsiteY5" fmla="*/ 819150 h 819150"/>
              <a:gd name="connsiteX6" fmla="*/ 9525 w 6647491"/>
              <a:gd name="connsiteY6" fmla="*/ 0 h 819150"/>
              <a:gd name="connsiteX0" fmla="*/ 9525 w 6647491"/>
              <a:gd name="connsiteY0" fmla="*/ 0 h 819150"/>
              <a:gd name="connsiteX1" fmla="*/ 6647491 w 6647491"/>
              <a:gd name="connsiteY1" fmla="*/ 9525 h 819150"/>
              <a:gd name="connsiteX2" fmla="*/ 6647395 w 6647491"/>
              <a:gd name="connsiteY2" fmla="*/ 428625 h 819150"/>
              <a:gd name="connsiteX3" fmla="*/ 2675278 w 6647491"/>
              <a:gd name="connsiteY3" fmla="*/ 448722 h 819150"/>
              <a:gd name="connsiteX4" fmla="*/ 2684803 w 6647491"/>
              <a:gd name="connsiteY4" fmla="*/ 819150 h 819150"/>
              <a:gd name="connsiteX5" fmla="*/ 0 w 6647491"/>
              <a:gd name="connsiteY5" fmla="*/ 819150 h 819150"/>
              <a:gd name="connsiteX6" fmla="*/ 9525 w 6647491"/>
              <a:gd name="connsiteY6" fmla="*/ 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7491" h="819150">
                <a:moveTo>
                  <a:pt x="9525" y="0"/>
                </a:moveTo>
                <a:lnTo>
                  <a:pt x="6647491" y="9525"/>
                </a:lnTo>
                <a:lnTo>
                  <a:pt x="6647395" y="428625"/>
                </a:lnTo>
                <a:lnTo>
                  <a:pt x="2675278" y="448722"/>
                </a:lnTo>
                <a:lnTo>
                  <a:pt x="2684803" y="819150"/>
                </a:lnTo>
                <a:lnTo>
                  <a:pt x="0" y="819150"/>
                </a:lnTo>
                <a:lnTo>
                  <a:pt x="9525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6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Elementary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342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that, to begin building a Greek verb, start with the “stem.”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stem tells what action the verb describes: </a:t>
            </a: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 algn="ctr">
              <a:buNone/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lvl="1" algn="ctr">
              <a:buNone/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loosen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destroy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lvl="1" algn="ctr">
              <a:buNone/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λαβ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77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8243</TotalTime>
  <Words>2185</Words>
  <Application>Microsoft Office PowerPoint</Application>
  <PresentationFormat>On-screen Show (4:3)</PresentationFormat>
  <Paragraphs>430</Paragraphs>
  <Slides>44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Ancient Greek for Everyone: A New Digital Resource for Beginning Greek 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  <vt:lpstr>Elementary Greek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684</cp:revision>
  <dcterms:created xsi:type="dcterms:W3CDTF">2012-08-17T18:41:45Z</dcterms:created>
  <dcterms:modified xsi:type="dcterms:W3CDTF">2013-04-16T14:56:00Z</dcterms:modified>
</cp:coreProperties>
</file>